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29" userDrawn="1">
          <p15:clr>
            <a:srgbClr val="A4A3A4"/>
          </p15:clr>
        </p15:guide>
        <p15:guide id="2" pos="10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3F3C"/>
    <a:srgbClr val="003E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 showGuides="1">
      <p:cViewPr>
        <p:scale>
          <a:sx n="25" d="100"/>
          <a:sy n="25" d="100"/>
        </p:scale>
        <p:origin x="870" y="-1926"/>
      </p:cViewPr>
      <p:guideLst>
        <p:guide orient="horz" pos="13629"/>
        <p:guide pos="10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E9714B-ADA0-4D4E-AA96-D342C48DA66D}" type="datetimeFigureOut">
              <a:rPr lang="pt-BR" smtClean="0"/>
              <a:t>01/07/2025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9C12D2-C06C-4242-B130-B8DE78BF0C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1625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9C12D2-C06C-4242-B130-B8DE78BF0C71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8084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CB99-8FE6-4B2A-B0DF-EE713C556B0F}" type="datetimeFigureOut">
              <a:rPr lang="pt-BR" smtClean="0"/>
              <a:t>01/07/2025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BDB0-0052-4CDF-9406-4E82E7723A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7499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CB99-8FE6-4B2A-B0DF-EE713C556B0F}" type="datetimeFigureOut">
              <a:rPr lang="pt-BR" smtClean="0"/>
              <a:t>01/07/2025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BDB0-0052-4CDF-9406-4E82E7723A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3724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CB99-8FE6-4B2A-B0DF-EE713C556B0F}" type="datetimeFigureOut">
              <a:rPr lang="pt-BR" smtClean="0"/>
              <a:t>01/07/2025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BDB0-0052-4CDF-9406-4E82E7723A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2462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CB99-8FE6-4B2A-B0DF-EE713C556B0F}" type="datetimeFigureOut">
              <a:rPr lang="pt-BR" smtClean="0"/>
              <a:t>01/07/2025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BDB0-0052-4CDF-9406-4E82E7723A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7633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>
                    <a:tint val="82000"/>
                  </a:schemeClr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82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82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CB99-8FE6-4B2A-B0DF-EE713C556B0F}" type="datetimeFigureOut">
              <a:rPr lang="pt-BR" smtClean="0"/>
              <a:t>01/07/2025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BDB0-0052-4CDF-9406-4E82E7723A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574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CB99-8FE6-4B2A-B0DF-EE713C556B0F}" type="datetimeFigureOut">
              <a:rPr lang="pt-BR" smtClean="0"/>
              <a:t>01/07/2025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BDB0-0052-4CDF-9406-4E82E7723A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7066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CB99-8FE6-4B2A-B0DF-EE713C556B0F}" type="datetimeFigureOut">
              <a:rPr lang="pt-BR" smtClean="0"/>
              <a:t>01/07/2025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BDB0-0052-4CDF-9406-4E82E7723A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3399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CB99-8FE6-4B2A-B0DF-EE713C556B0F}" type="datetimeFigureOut">
              <a:rPr lang="pt-BR" smtClean="0"/>
              <a:t>01/07/2025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BDB0-0052-4CDF-9406-4E82E7723A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3728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CB99-8FE6-4B2A-B0DF-EE713C556B0F}" type="datetimeFigureOut">
              <a:rPr lang="pt-BR" smtClean="0"/>
              <a:t>01/07/2025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BDB0-0052-4CDF-9406-4E82E7723A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3354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CB99-8FE6-4B2A-B0DF-EE713C556B0F}" type="datetimeFigureOut">
              <a:rPr lang="pt-BR" smtClean="0"/>
              <a:t>01/07/2025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BDB0-0052-4CDF-9406-4E82E7723A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5480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CB99-8FE6-4B2A-B0DF-EE713C556B0F}" type="datetimeFigureOut">
              <a:rPr lang="pt-BR" smtClean="0"/>
              <a:t>01/07/2025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BDB0-0052-4CDF-9406-4E82E7723A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1498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FACB99-8FE6-4B2A-B0DF-EE713C556B0F}" type="datetimeFigureOut">
              <a:rPr lang="pt-BR" smtClean="0"/>
              <a:t>01/07/2025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D8BDB0-0052-4CDF-9406-4E82E7723A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1363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extLst>
              <a:ext uri="{FF2B5EF4-FFF2-40B4-BE49-F238E27FC236}">
                <a16:creationId xmlns:a16="http://schemas.microsoft.com/office/drawing/2014/main" id="{CEDEC192-7123-B787-A42A-AD58785D8EBA}"/>
              </a:ext>
            </a:extLst>
          </p:cNvPr>
          <p:cNvSpPr/>
          <p:nvPr/>
        </p:nvSpPr>
        <p:spPr>
          <a:xfrm>
            <a:off x="400050" y="12725400"/>
            <a:ext cx="15430500" cy="742950"/>
          </a:xfrm>
          <a:prstGeom prst="rect">
            <a:avLst/>
          </a:prstGeom>
          <a:solidFill>
            <a:srgbClr val="003E3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BF547184-5FA2-2D68-A474-EBA67DD24A2B}"/>
              </a:ext>
            </a:extLst>
          </p:cNvPr>
          <p:cNvSpPr/>
          <p:nvPr/>
        </p:nvSpPr>
        <p:spPr>
          <a:xfrm>
            <a:off x="16568740" y="12725400"/>
            <a:ext cx="15430500" cy="742950"/>
          </a:xfrm>
          <a:prstGeom prst="rect">
            <a:avLst/>
          </a:prstGeom>
          <a:solidFill>
            <a:srgbClr val="003E3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RESULTADOS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2694CDE4-439F-D7AB-35DA-FE5C38ADC9C3}"/>
              </a:ext>
            </a:extLst>
          </p:cNvPr>
          <p:cNvSpPr/>
          <p:nvPr/>
        </p:nvSpPr>
        <p:spPr>
          <a:xfrm>
            <a:off x="400048" y="27563763"/>
            <a:ext cx="15430500" cy="742950"/>
          </a:xfrm>
          <a:prstGeom prst="rect">
            <a:avLst/>
          </a:prstGeom>
          <a:solidFill>
            <a:srgbClr val="003E3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MATERIAIS E MÉTODOS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3ED6AB1A-98A4-6909-AA5A-0E638238DA2D}"/>
              </a:ext>
            </a:extLst>
          </p:cNvPr>
          <p:cNvSpPr/>
          <p:nvPr/>
        </p:nvSpPr>
        <p:spPr>
          <a:xfrm>
            <a:off x="16568738" y="27563763"/>
            <a:ext cx="15430500" cy="742950"/>
          </a:xfrm>
          <a:prstGeom prst="rect">
            <a:avLst/>
          </a:prstGeom>
          <a:solidFill>
            <a:srgbClr val="003E3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CONCLUSÃO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742C33F9-4473-468B-543D-2B8E1E615591}"/>
              </a:ext>
            </a:extLst>
          </p:cNvPr>
          <p:cNvSpPr/>
          <p:nvPr/>
        </p:nvSpPr>
        <p:spPr>
          <a:xfrm>
            <a:off x="16568738" y="38282027"/>
            <a:ext cx="15430500" cy="742950"/>
          </a:xfrm>
          <a:prstGeom prst="rect">
            <a:avLst/>
          </a:prstGeom>
          <a:solidFill>
            <a:srgbClr val="003E3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pt-BR" sz="4000" b="1">
                <a:cs typeface="Calibri" panose="020F0502020204030204" pitchFamily="34" charset="0"/>
              </a:rPr>
              <a:t>SUPORTE FINANCEIRO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304D0202-0D70-2881-FE2F-B96F246B4C8A}"/>
              </a:ext>
            </a:extLst>
          </p:cNvPr>
          <p:cNvSpPr/>
          <p:nvPr/>
        </p:nvSpPr>
        <p:spPr>
          <a:xfrm>
            <a:off x="16568738" y="32650220"/>
            <a:ext cx="15430500" cy="742950"/>
          </a:xfrm>
          <a:prstGeom prst="rect">
            <a:avLst/>
          </a:prstGeom>
          <a:solidFill>
            <a:srgbClr val="003E3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Calibri" panose="020F0502020204030204" pitchFamily="34" charset="0"/>
              </a:rPr>
              <a:t>REFERÊNCIAS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9EDD2A73-21ED-3927-828E-0FE24BED90E2}"/>
              </a:ext>
            </a:extLst>
          </p:cNvPr>
          <p:cNvSpPr txBox="1"/>
          <p:nvPr/>
        </p:nvSpPr>
        <p:spPr>
          <a:xfrm>
            <a:off x="0" y="7908310"/>
            <a:ext cx="324091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TÍTULO (Arial 60 em Negrito) </a:t>
            </a:r>
            <a:r>
              <a:rPr lang="pt-BR" sz="60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endParaRPr lang="pt-BR" sz="6000" dirty="0"/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D589B026-15B3-8617-650D-26D69E2CC115}"/>
              </a:ext>
            </a:extLst>
          </p:cNvPr>
          <p:cNvSpPr txBox="1"/>
          <p:nvPr/>
        </p:nvSpPr>
        <p:spPr>
          <a:xfrm>
            <a:off x="0" y="9495093"/>
            <a:ext cx="324091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i="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Oswaldo Cruz¹</a:t>
            </a:r>
            <a:r>
              <a:rPr lang="pt-BR" sz="4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Edward Jenner¹.... </a:t>
            </a:r>
            <a:r>
              <a:rPr lang="pt-BR" sz="4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(Arial 44 – Negrito apenas nome do Apresentador)</a:t>
            </a:r>
            <a:endParaRPr lang="pt-BR" sz="4400" dirty="0"/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26FB7F69-53F9-B1F8-DA7B-37BA41725057}"/>
              </a:ext>
            </a:extLst>
          </p:cNvPr>
          <p:cNvSpPr txBox="1"/>
          <p:nvPr/>
        </p:nvSpPr>
        <p:spPr>
          <a:xfrm>
            <a:off x="0" y="10996516"/>
            <a:ext cx="324091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32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Universidade</a:t>
            </a:r>
            <a:r>
              <a:rPr lang="en-US" sz="32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Departamento, </a:t>
            </a:r>
            <a:r>
              <a:rPr lang="en-US" sz="32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Cidade</a:t>
            </a:r>
            <a:r>
              <a:rPr lang="en-US" sz="32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Estado</a:t>
            </a:r>
            <a:r>
              <a:rPr lang="en-US" sz="32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País; 2 </a:t>
            </a:r>
            <a:r>
              <a:rPr lang="en-US" sz="32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Universidade</a:t>
            </a:r>
            <a:r>
              <a:rPr lang="en-US" sz="32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Departamento, </a:t>
            </a:r>
            <a:r>
              <a:rPr lang="en-US" sz="32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Cidade</a:t>
            </a:r>
            <a:r>
              <a:rPr lang="en-US" sz="32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Estado</a:t>
            </a:r>
            <a:r>
              <a:rPr lang="en-US" sz="32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País. </a:t>
            </a:r>
            <a:r>
              <a:rPr lang="en-US" sz="32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(Arial 32)</a:t>
            </a:r>
            <a:endParaRPr lang="pt-BR" sz="3200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384068E-87A2-3502-9E98-982B6D5104ED}"/>
              </a:ext>
            </a:extLst>
          </p:cNvPr>
          <p:cNvSpPr txBox="1"/>
          <p:nvPr/>
        </p:nvSpPr>
        <p:spPr>
          <a:xfrm>
            <a:off x="400048" y="13883139"/>
            <a:ext cx="15430500" cy="52019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 fonte utilizada na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apresentação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deve ser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Arial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com tamanho entre </a:t>
            </a:r>
            <a:r>
              <a:rPr lang="pt-BR" sz="36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32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pt-BR" sz="36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36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alinhamento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justificado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e espaçamento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simples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6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Nesta seção, é necessário explicitar de forma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breve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e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objetiva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a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introdução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a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justificativa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e os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objetivos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do trabalho.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6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É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permitido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o uso de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imagens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para complementar a apresentação.</a:t>
            </a:r>
            <a:b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8A2E8513-C322-1D8A-5CD5-60CFC831E8BB}"/>
              </a:ext>
            </a:extLst>
          </p:cNvPr>
          <p:cNvSpPr txBox="1"/>
          <p:nvPr/>
        </p:nvSpPr>
        <p:spPr>
          <a:xfrm>
            <a:off x="400048" y="28630733"/>
            <a:ext cx="15430500" cy="52196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 fonte utilizada na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apresentação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deve ser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Arial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com tamanho entre </a:t>
            </a:r>
            <a:r>
              <a:rPr lang="pt-BR" sz="36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32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pt-BR" sz="36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36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alinhamento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justificado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e espaçamento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simples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6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Descreva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de forma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breve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e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objetiva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os principais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métodos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utilizados no seu trabalho, destacando as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técnicas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e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procedimentos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adotados para a realização da pesquisa.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6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É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permitido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o uso de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imagens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para complementar a apresentação.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1BD5C72-C5F6-68FB-7B67-E6A954BDD4C7}"/>
              </a:ext>
            </a:extLst>
          </p:cNvPr>
          <p:cNvSpPr txBox="1"/>
          <p:nvPr/>
        </p:nvSpPr>
        <p:spPr>
          <a:xfrm>
            <a:off x="16568738" y="13883139"/>
            <a:ext cx="15430500" cy="57947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 fonte utilizada na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apresentação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deve ser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Arial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com tamanho entre </a:t>
            </a:r>
            <a:r>
              <a:rPr lang="pt-BR" sz="36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32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pt-BR" sz="36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36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alinhamento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justificado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e espaçamento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simples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6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Será permitida a inserção de </a:t>
            </a:r>
            <a:r>
              <a:rPr lang="pt-BR" sz="36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tabelas</a:t>
            </a:r>
            <a:r>
              <a:rPr lang="pt-BR" sz="3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pt-BR" sz="36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gráficos</a:t>
            </a:r>
            <a:r>
              <a:rPr lang="pt-BR" sz="3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 </a:t>
            </a:r>
            <a:r>
              <a:rPr lang="pt-BR" sz="36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imagens</a:t>
            </a:r>
            <a:r>
              <a:rPr lang="pt-BR" sz="3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com </a:t>
            </a:r>
            <a:r>
              <a:rPr lang="pt-BR" sz="36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fontes menores</a:t>
            </a:r>
            <a:r>
              <a:rPr lang="pt-BR" sz="3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desde que a </a:t>
            </a:r>
            <a:r>
              <a:rPr lang="pt-BR" sz="36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formatação</a:t>
            </a:r>
            <a:r>
              <a:rPr lang="pt-BR" sz="3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seja visível, com </a:t>
            </a:r>
            <a:r>
              <a:rPr lang="pt-BR" sz="36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fontes</a:t>
            </a:r>
            <a:r>
              <a:rPr lang="pt-BR" sz="3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no </a:t>
            </a:r>
            <a:r>
              <a:rPr lang="pt-BR" sz="36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tamanho mínimo de 24</a:t>
            </a:r>
            <a:r>
              <a:rPr lang="pt-BR" sz="3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6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É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permitido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o uso de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imagens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para complementar a apresentação.</a:t>
            </a:r>
            <a:b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A4DB6ABF-1A5C-B735-4E6B-3590D722F29F}"/>
              </a:ext>
            </a:extLst>
          </p:cNvPr>
          <p:cNvSpPr txBox="1"/>
          <p:nvPr/>
        </p:nvSpPr>
        <p:spPr>
          <a:xfrm>
            <a:off x="16568738" y="28630733"/>
            <a:ext cx="15430500" cy="3596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 fonte utilizada na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apresentação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deve ser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Arial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com tamanho entre </a:t>
            </a:r>
            <a:r>
              <a:rPr lang="pt-BR" sz="36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32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pt-BR" sz="36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36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alinhamento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justificado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e espaçamento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simples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rtl="0"/>
            <a:br>
              <a:rPr lang="pt-BR" sz="36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6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Descreva</a:t>
            </a:r>
            <a:r>
              <a:rPr lang="pt-BR" sz="36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a(s) principal(is) </a:t>
            </a:r>
            <a:r>
              <a:rPr lang="pt-BR" sz="36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conclusão(</a:t>
            </a:r>
            <a:r>
              <a:rPr lang="pt-BR" sz="3600" b="1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ões</a:t>
            </a:r>
            <a:r>
              <a:rPr lang="pt-BR" sz="36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)</a:t>
            </a:r>
            <a:r>
              <a:rPr lang="pt-BR" sz="36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obtidas a partir dos </a:t>
            </a:r>
            <a:r>
              <a:rPr lang="pt-BR" sz="36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dados</a:t>
            </a:r>
            <a:r>
              <a:rPr lang="pt-BR" sz="36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e das </a:t>
            </a:r>
            <a:r>
              <a:rPr lang="pt-BR" sz="36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análises</a:t>
            </a:r>
            <a:r>
              <a:rPr lang="pt-BR" sz="36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realizadas sobre eles, destacando as implicações e resultados relevantes</a:t>
            </a:r>
            <a:r>
              <a:rPr lang="pt-BR" sz="3600" dirty="0">
                <a:solidFill>
                  <a:srgbClr val="000000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  <a:endParaRPr lang="pt-BR" sz="3600" b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E043F961-0F39-6C48-3801-6204E3356727}"/>
              </a:ext>
            </a:extLst>
          </p:cNvPr>
          <p:cNvSpPr txBox="1"/>
          <p:nvPr/>
        </p:nvSpPr>
        <p:spPr>
          <a:xfrm>
            <a:off x="16568738" y="33753671"/>
            <a:ext cx="15430500" cy="44039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 fonte utilizada na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apresentação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deve ser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Arial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com tamanho entre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20 </a:t>
            </a:r>
            <a:r>
              <a:rPr lang="pt-BR" sz="36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32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alinhamento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justificado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e espaçamento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simples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6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Referências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utilizadas no trabalho devem ser apresentadas conforme as normas de citação e formatação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ABNT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listando todas as fontes consultadas durante a elaboração do estudo.</a:t>
            </a:r>
            <a:b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EB6E67EA-E987-EC11-B3A5-F89B0F3122A8}"/>
              </a:ext>
            </a:extLst>
          </p:cNvPr>
          <p:cNvSpPr txBox="1"/>
          <p:nvPr/>
        </p:nvSpPr>
        <p:spPr>
          <a:xfrm>
            <a:off x="16568738" y="39339974"/>
            <a:ext cx="15430500" cy="37085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 fonte utilizada na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apresentação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deve ser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Arial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com tamanho entre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20 </a:t>
            </a:r>
            <a:r>
              <a:rPr lang="pt-BR" sz="36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32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alinhamento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justificado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e espaçamento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simples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  <a:br>
              <a:rPr lang="pt-BR" sz="36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É permitido o uso de </a:t>
            </a: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imagens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para ilustrar as informações referentes aos apoios financeiros, desde que apresentem </a:t>
            </a: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formatação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adequada e visível.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 descr="Texto&#10;&#10;O conteúdo gerado por IA pode estar incorreto.">
            <a:extLst>
              <a:ext uri="{FF2B5EF4-FFF2-40B4-BE49-F238E27FC236}">
                <a16:creationId xmlns:a16="http://schemas.microsoft.com/office/drawing/2014/main" id="{63861ABD-91AC-73BB-AD37-0D07F3C11B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4"/>
            <a:ext cx="32409114" cy="7292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3500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</TotalTime>
  <Words>390</Words>
  <Application>Microsoft Office PowerPoint</Application>
  <PresentationFormat>Personalizar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Times New Roman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Andr� Luiz Dyna</dc:creator>
  <cp:lastModifiedBy>Andr� Luiz Dyna</cp:lastModifiedBy>
  <cp:revision>8</cp:revision>
  <dcterms:created xsi:type="dcterms:W3CDTF">2024-11-11T12:35:35Z</dcterms:created>
  <dcterms:modified xsi:type="dcterms:W3CDTF">2025-07-01T12:09:24Z</dcterms:modified>
</cp:coreProperties>
</file>