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9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F3C"/>
    <a:srgbClr val="003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54" y="30"/>
      </p:cViewPr>
      <p:guideLst>
        <p:guide orient="horz" pos="13629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9714B-ADA0-4D4E-AA96-D342C48DA66D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12D2-C06C-4242-B130-B8DE78BF0C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62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9C12D2-C06C-4242-B130-B8DE78BF0C7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8084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49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7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46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63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7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0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39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72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35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48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49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ACB99-8FE6-4B2A-B0DF-EE713C556B0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D8BDB0-0052-4CDF-9406-4E82E7723A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extLst>
              <a:ext uri="{FF2B5EF4-FFF2-40B4-BE49-F238E27FC236}">
                <a16:creationId xmlns:a16="http://schemas.microsoft.com/office/drawing/2014/main" id="{CEDEC192-7123-B787-A42A-AD58785D8EBA}"/>
              </a:ext>
            </a:extLst>
          </p:cNvPr>
          <p:cNvSpPr/>
          <p:nvPr/>
        </p:nvSpPr>
        <p:spPr>
          <a:xfrm>
            <a:off x="40005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F547184-5FA2-2D68-A474-EBA67DD24A2B}"/>
              </a:ext>
            </a:extLst>
          </p:cNvPr>
          <p:cNvSpPr/>
          <p:nvPr/>
        </p:nvSpPr>
        <p:spPr>
          <a:xfrm>
            <a:off x="16568740" y="1272540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DISCUSSÃO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694CDE4-439F-D7AB-35DA-FE5C38ADC9C3}"/>
              </a:ext>
            </a:extLst>
          </p:cNvPr>
          <p:cNvSpPr/>
          <p:nvPr/>
        </p:nvSpPr>
        <p:spPr>
          <a:xfrm>
            <a:off x="40004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DESCRIÇÃO DO CASO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ED6AB1A-98A4-6909-AA5A-0E638238DA2D}"/>
              </a:ext>
            </a:extLst>
          </p:cNvPr>
          <p:cNvSpPr/>
          <p:nvPr/>
        </p:nvSpPr>
        <p:spPr>
          <a:xfrm>
            <a:off x="16568738" y="27563763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42C33F9-4473-468B-543D-2B8E1E615591}"/>
              </a:ext>
            </a:extLst>
          </p:cNvPr>
          <p:cNvSpPr/>
          <p:nvPr/>
        </p:nvSpPr>
        <p:spPr>
          <a:xfrm>
            <a:off x="16568738" y="38282027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pt-BR" sz="4000" b="1">
                <a:cs typeface="Calibri" panose="020F0502020204030204" pitchFamily="34" charset="0"/>
              </a:rPr>
              <a:t>SUPORTE FINANCEIRO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304D0202-0D70-2881-FE2F-B96F246B4C8A}"/>
              </a:ext>
            </a:extLst>
          </p:cNvPr>
          <p:cNvSpPr/>
          <p:nvPr/>
        </p:nvSpPr>
        <p:spPr>
          <a:xfrm>
            <a:off x="16568738" y="32650220"/>
            <a:ext cx="15430500" cy="742950"/>
          </a:xfrm>
          <a:prstGeom prst="rect">
            <a:avLst/>
          </a:prstGeom>
          <a:solidFill>
            <a:srgbClr val="003E3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Calibri" panose="020F0502020204030204" pitchFamily="34" charset="0"/>
              </a:rPr>
              <a:t>REFERÊNCIAS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EDD2A73-21ED-3927-828E-0FE24BED90E2}"/>
              </a:ext>
            </a:extLst>
          </p:cNvPr>
          <p:cNvSpPr txBox="1"/>
          <p:nvPr/>
        </p:nvSpPr>
        <p:spPr>
          <a:xfrm>
            <a:off x="0" y="7908310"/>
            <a:ext cx="32409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 (Arial 60 em Negrito) </a:t>
            </a:r>
            <a:r>
              <a:rPr lang="pt-BR" sz="6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pt-BR" sz="6000" dirty="0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589B026-15B3-8617-650D-26D69E2CC115}"/>
              </a:ext>
            </a:extLst>
          </p:cNvPr>
          <p:cNvSpPr txBox="1"/>
          <p:nvPr/>
        </p:nvSpPr>
        <p:spPr>
          <a:xfrm>
            <a:off x="0" y="9495093"/>
            <a:ext cx="324091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Oswaldo Cruz¹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4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Edward Jenner¹.... </a:t>
            </a:r>
            <a:r>
              <a:rPr lang="pt-BR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44 – Negrito apenas nome do Apresentador)</a:t>
            </a:r>
            <a:endParaRPr lang="pt-BR" sz="44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6FB7F69-53F9-B1F8-DA7B-37BA41725057}"/>
              </a:ext>
            </a:extLst>
          </p:cNvPr>
          <p:cNvSpPr txBox="1"/>
          <p:nvPr/>
        </p:nvSpPr>
        <p:spPr>
          <a:xfrm>
            <a:off x="0" y="10996516"/>
            <a:ext cx="32409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País; 2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Departamento, </a:t>
            </a:r>
            <a:r>
              <a:rPr lang="en-US" sz="32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Cidade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Estado</a:t>
            </a:r>
            <a:r>
              <a:rPr lang="en-US" sz="32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País.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(Arial 32)</a:t>
            </a:r>
            <a:endParaRPr lang="pt-BR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384068E-87A2-3502-9E98-982B6D5104ED}"/>
              </a:ext>
            </a:extLst>
          </p:cNvPr>
          <p:cNvSpPr txBox="1"/>
          <p:nvPr/>
        </p:nvSpPr>
        <p:spPr>
          <a:xfrm>
            <a:off x="400048" y="13883139"/>
            <a:ext cx="15430500" cy="5794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Nesta seção, é necessário explicitar de forma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breve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objetiva,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contexto do caso, sua relevância clínica e científica, bem como a justificativa para sua apresentação.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A2E8513-C322-1D8A-5CD5-60CFC831E8BB}"/>
              </a:ext>
            </a:extLst>
          </p:cNvPr>
          <p:cNvSpPr txBox="1"/>
          <p:nvPr/>
        </p:nvSpPr>
        <p:spPr>
          <a:xfrm>
            <a:off x="400048" y="28630733"/>
            <a:ext cx="15430500" cy="520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Expor detalhadamente o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histórico clínico do paciente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incluindo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sinais e sintomas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exames laboratoriais e de imagem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diagnóstico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evolução do quadro clínico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1BD5C72-C5F6-68FB-7B67-E6A954BDD4C7}"/>
              </a:ext>
            </a:extLst>
          </p:cNvPr>
          <p:cNvSpPr txBox="1"/>
          <p:nvPr/>
        </p:nvSpPr>
        <p:spPr>
          <a:xfrm>
            <a:off x="16568738" y="13883139"/>
            <a:ext cx="15430500" cy="8371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Comparar o caso com a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literatura existente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destacando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aspectos relevantes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desafios diagnósticos e terapêuticos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além da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importância para a área de estudo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Será permitida a inserção de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tabelas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gráficos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imagens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 menores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desde que a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formatação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seja visível, com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fontes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</a:t>
            </a:r>
            <a:r>
              <a:rPr lang="pt-BR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tamanho mínimo de 24</a:t>
            </a:r>
            <a:r>
              <a:rPr lang="pt-BR" sz="3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É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permitido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uso de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para complementar a apresentação.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6A6DC52A-645A-DAC9-A9E1-2705FA4434AC}"/>
              </a:ext>
            </a:extLst>
          </p:cNvPr>
          <p:cNvGrpSpPr/>
          <p:nvPr/>
        </p:nvGrpSpPr>
        <p:grpSpPr>
          <a:xfrm>
            <a:off x="-38100" y="-25410"/>
            <a:ext cx="32447214" cy="7324499"/>
            <a:chOff x="-38100" y="-25410"/>
            <a:chExt cx="32450312" cy="7324499"/>
          </a:xfrm>
        </p:grpSpPr>
        <p:pic>
          <p:nvPicPr>
            <p:cNvPr id="6" name="Imagem 5" descr="Texto&#10;&#10;Descrição gerada automaticamente">
              <a:extLst>
                <a:ext uri="{FF2B5EF4-FFF2-40B4-BE49-F238E27FC236}">
                  <a16:creationId xmlns:a16="http://schemas.microsoft.com/office/drawing/2014/main" id="{07AED719-8BEA-E103-4646-4828432B2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8100" y="-25410"/>
              <a:ext cx="32450312" cy="7324499"/>
            </a:xfrm>
            <a:prstGeom prst="rect">
              <a:avLst/>
            </a:prstGeom>
          </p:spPr>
        </p:pic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3BDDE7C2-15AC-463C-41FE-E6415361662E}"/>
                </a:ext>
              </a:extLst>
            </p:cNvPr>
            <p:cNvSpPr/>
            <p:nvPr/>
          </p:nvSpPr>
          <p:spPr>
            <a:xfrm>
              <a:off x="6038849" y="5312116"/>
              <a:ext cx="11541227" cy="1116323"/>
            </a:xfrm>
            <a:prstGeom prst="rect">
              <a:avLst/>
            </a:prstGeom>
            <a:solidFill>
              <a:srgbClr val="013F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4DB6ABF-1A5C-B735-4E6B-3590D722F29F}"/>
              </a:ext>
            </a:extLst>
          </p:cNvPr>
          <p:cNvSpPr txBox="1"/>
          <p:nvPr/>
        </p:nvSpPr>
        <p:spPr>
          <a:xfrm>
            <a:off x="16568738" y="28630733"/>
            <a:ext cx="15430500" cy="3596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32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36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rtl="0"/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Descreva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a(s) principal(is)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conclusão(</a:t>
            </a:r>
            <a:r>
              <a:rPr lang="pt-BR" sz="3600" b="1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ões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obtidas a partir dos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dados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das </a:t>
            </a:r>
            <a:r>
              <a:rPr lang="pt-BR" sz="36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análises</a:t>
            </a:r>
            <a:r>
              <a:rPr lang="pt-BR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realizadas sobre eles, destacando as implicações e resultados relevantes</a:t>
            </a: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pt-BR" sz="3600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043F961-0F39-6C48-3801-6204E3356727}"/>
              </a:ext>
            </a:extLst>
          </p:cNvPr>
          <p:cNvSpPr txBox="1"/>
          <p:nvPr/>
        </p:nvSpPr>
        <p:spPr>
          <a:xfrm>
            <a:off x="16568738" y="33753671"/>
            <a:ext cx="15430500" cy="4403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3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utilizadas no trabalho devem ser apresentadas conforme as normas de citação e formatação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ABNT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listando todas as fontes consultadas durante a elaboração do estudo.</a:t>
            </a:r>
            <a:b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B6E67EA-E987-EC11-B3A5-F89B0F3122A8}"/>
              </a:ext>
            </a:extLst>
          </p:cNvPr>
          <p:cNvSpPr txBox="1"/>
          <p:nvPr/>
        </p:nvSpPr>
        <p:spPr>
          <a:xfrm>
            <a:off x="16568738" y="39339974"/>
            <a:ext cx="15430500" cy="3708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 fonte utilizada na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apresentação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deve ser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Arial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com tamanho entre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20 </a:t>
            </a:r>
            <a:r>
              <a:rPr lang="pt-BR" sz="3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32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alinhamento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justificado</a:t>
            </a: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e espaçamento </a:t>
            </a:r>
            <a:r>
              <a:rPr lang="pt-BR" sz="3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simples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br>
              <a:rPr lang="pt-BR" sz="3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É permitido o uso de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imagens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para ilustrar as informações referentes aos apoios financeiros, desde que apresentem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formatação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adequada e visível.</a:t>
            </a: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350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423</Words>
  <Application>Microsoft Office PowerPoint</Application>
  <PresentationFormat>Personalizar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Andr� Luiz Dyna</dc:creator>
  <cp:lastModifiedBy>Andr� Luiz Dyna</cp:lastModifiedBy>
  <cp:revision>9</cp:revision>
  <dcterms:created xsi:type="dcterms:W3CDTF">2024-11-11T12:35:35Z</dcterms:created>
  <dcterms:modified xsi:type="dcterms:W3CDTF">2025-02-27T13:11:54Z</dcterms:modified>
</cp:coreProperties>
</file>