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67" r:id="rId4"/>
    <p:sldId id="263" r:id="rId5"/>
    <p:sldId id="268" r:id="rId6"/>
    <p:sldId id="264" r:id="rId7"/>
    <p:sldId id="269" r:id="rId8"/>
    <p:sldId id="265" r:id="rId9"/>
    <p:sldId id="266" r:id="rId10"/>
    <p:sldId id="262" r:id="rId11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C39"/>
    <a:srgbClr val="017463"/>
    <a:srgbClr val="013F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 showGuides="1">
      <p:cViewPr varScale="1">
        <p:scale>
          <a:sx n="62" d="100"/>
          <a:sy n="62" d="100"/>
        </p:scale>
        <p:origin x="978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E715F6-8010-4DAA-A079-4C7B2AF3B7ED}" type="datetimeFigureOut">
              <a:rPr lang="pt-BR" smtClean="0"/>
              <a:t>27/02/2025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8519A9-CCC3-40F5-AF43-D45A0F7185A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15760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8519A9-CCC3-40F5-AF43-D45A0F7185A1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154677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721417-733C-7731-5357-189F6DF9FA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FCC292E2-EC3C-AA4E-082D-A20B8CFEF6C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0480ECF5-DB54-2810-F14F-AF897D8323A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CCE9C5C3-66BB-7419-EC9A-21E8C267841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8519A9-CCC3-40F5-AF43-D45A0F7185A1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82461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8379B1-D4B4-23FD-EC69-C0439E23A2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BED6B0A-9712-DC9A-634E-D31C97E35A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7F9432F-414D-BF36-0854-C0C09467AC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83C85-1401-4038-A758-50A89F6C77F7}" type="datetimeFigureOut">
              <a:rPr lang="pt-BR" smtClean="0"/>
              <a:t>27/02/2025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59D0B96-5994-9E5D-7151-7ABB5D6EDC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E60B99E-6EB9-ABF7-C07B-7E02B03B03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D0F63-B8D2-4C5B-AB10-8919788286C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890364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E096163-BC2E-204A-55F5-91FCB7C5DE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BBF275AA-34BC-9C3D-0553-D8681531AD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A514481-F69C-37F5-1AD4-29B8D5C18E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83C85-1401-4038-A758-50A89F6C77F7}" type="datetimeFigureOut">
              <a:rPr lang="pt-BR" smtClean="0"/>
              <a:t>27/02/2025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0CEF660-2A7C-E9D1-4C75-FE5A8C86EF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98948A9-0ACD-B293-12BB-FA31440E68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D0F63-B8D2-4C5B-AB10-8919788286C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794080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5C894ACE-9DE8-C063-9D62-6B60BAC4565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937ED9D7-117D-1F9C-21B0-09F40C7A33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361528E-E9EE-DCA4-358E-DAD0BD73D3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83C85-1401-4038-A758-50A89F6C77F7}" type="datetimeFigureOut">
              <a:rPr lang="pt-BR" smtClean="0"/>
              <a:t>27/02/2025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FECABCA-C15A-9400-AEB4-9200927305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97C380C-6CE8-3FCF-1D59-110BC590EE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D0F63-B8D2-4C5B-AB10-8919788286C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657639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1D13A6-EE7E-8E88-2A9D-7FB11EEBEE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5A05A70-0A61-2F13-CADF-877C44AAC2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4EF3B1E-3CC7-ECE9-8506-4D597CA5E5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83C85-1401-4038-A758-50A89F6C77F7}" type="datetimeFigureOut">
              <a:rPr lang="pt-BR" smtClean="0"/>
              <a:t>27/02/2025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DF5C5D5-3DEE-ACB0-8133-D3B67FD3AC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EF11FB9-9D3F-B834-6283-75382D16C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D0F63-B8D2-4C5B-AB10-8919788286C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329764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0B0D272-5D5D-A589-22D6-C35BCD04C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819CD0F-72A3-3DB9-D95C-F9149F078D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06D9345-B340-0EAD-75D1-41C101584C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83C85-1401-4038-A758-50A89F6C77F7}" type="datetimeFigureOut">
              <a:rPr lang="pt-BR" smtClean="0"/>
              <a:t>27/02/2025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38DE9CA-F693-14A7-6B15-9291C8995E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E0C02EA-7A8B-64AD-947F-9250447EF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D0F63-B8D2-4C5B-AB10-8919788286C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382326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A9AA3D0-460D-39ED-1870-946C2F6DA8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9688FAB-FA29-3EE4-0F7E-C30F7EB480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157375CA-A48B-0EEC-1ADC-109562D1F8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D52633EF-F1A5-7B12-5450-7F174D22C9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83C85-1401-4038-A758-50A89F6C77F7}" type="datetimeFigureOut">
              <a:rPr lang="pt-BR" smtClean="0"/>
              <a:t>27/02/2025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E5E36617-8E11-B8B5-587A-85C2B03969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A4E811AA-4E8E-08FD-D428-DAAB1E415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D0F63-B8D2-4C5B-AB10-8919788286C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46256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BA5C6D3-85B7-DBAE-00F7-ACAAE09FFB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1CF5000-CC48-6CE0-5887-9B987E1AD7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B38E3B23-C380-6B24-08D0-E5985B76B8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ED41D618-0A80-4F3E-3E66-DBBA4C3130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FEEE276A-3BAB-7E49-46CE-15CF739B99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97FEC5AD-879A-43FD-6BEF-188FA1E2CA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83C85-1401-4038-A758-50A89F6C77F7}" type="datetimeFigureOut">
              <a:rPr lang="pt-BR" smtClean="0"/>
              <a:t>27/02/2025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9382EF8C-E179-0455-1AFA-FEB1FDA2F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19B7352B-C858-2A16-58B9-FC921C4088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D0F63-B8D2-4C5B-AB10-8919788286C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334295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1284E5-C3D2-77BE-1CD5-D4B07C24F6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D2FB9068-8060-A0EE-D378-32A25FB880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83C85-1401-4038-A758-50A89F6C77F7}" type="datetimeFigureOut">
              <a:rPr lang="pt-BR" smtClean="0"/>
              <a:t>27/02/2025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67316997-E279-357A-D1F7-A2102E5EF2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DC6F607B-0A58-600F-8C39-5685ABCAF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D0F63-B8D2-4C5B-AB10-8919788286C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197399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F62F6C3D-7A07-109D-3656-33691E4476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83C85-1401-4038-A758-50A89F6C77F7}" type="datetimeFigureOut">
              <a:rPr lang="pt-BR" smtClean="0"/>
              <a:t>27/02/2025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118A5995-E99C-79AC-2B2E-7C959B868B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F313E131-9F65-42A0-E7D6-563D2BBC9D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D0F63-B8D2-4C5B-AB10-8919788286C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976610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08976F-AA55-F8D2-5136-4BF7911AAB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3AF8A0D-D729-7346-B38E-95A8B1D615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7ED97C26-872B-6DEF-3F54-789666166B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E3D4FDFD-BD57-E28B-15E4-D9A74C794E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83C85-1401-4038-A758-50A89F6C77F7}" type="datetimeFigureOut">
              <a:rPr lang="pt-BR" smtClean="0"/>
              <a:t>27/02/2025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784AA8B8-31FC-0210-4B5F-35FC2AA830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CFB8A972-4EF7-305E-462E-5A6A2A0D6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D0F63-B8D2-4C5B-AB10-8919788286C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83923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8756C86-3A11-C0BD-1D8A-F425E60FFF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E176075C-7A2A-12D1-583E-E3CFDECCEE2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4339DE50-2DD6-45B2-048A-8C64153131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DDA7D756-A530-017B-DC24-451339B26F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83C85-1401-4038-A758-50A89F6C77F7}" type="datetimeFigureOut">
              <a:rPr lang="pt-BR" smtClean="0"/>
              <a:t>27/02/2025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FBE1FF1E-DAB7-E2E1-75A7-41E45904E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A5271AC8-59CA-54AA-A950-681E271ECB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D0F63-B8D2-4C5B-AB10-8919788286C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690821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74BF6B23-5590-DAC2-FEF6-0293ADE45F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F277940-5A04-1400-D558-0D89B99830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8495F7D-64C3-CECE-C0B1-B107563FB4D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D183C85-1401-4038-A758-50A89F6C77F7}" type="datetimeFigureOut">
              <a:rPr lang="pt-BR" smtClean="0"/>
              <a:t>27/02/2025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5AD2952-5080-BA18-1CB2-A36FBA8804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3567D9C-346B-0D55-A721-C546723499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41D0F63-B8D2-4C5B-AB10-8919788286C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2031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C3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 descr="Nome da empresa&#10;&#10;Descrição gerada automaticamente com confiança baixa">
            <a:extLst>
              <a:ext uri="{FF2B5EF4-FFF2-40B4-BE49-F238E27FC236}">
                <a16:creationId xmlns:a16="http://schemas.microsoft.com/office/drawing/2014/main" id="{DC645888-52F5-EE6C-CAA5-DAB4EA6571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1394" y="0"/>
            <a:ext cx="1775460" cy="2959100"/>
          </a:xfrm>
          <a:prstGeom prst="rect">
            <a:avLst/>
          </a:prstGeom>
        </p:spPr>
      </p:pic>
      <p:grpSp>
        <p:nvGrpSpPr>
          <p:cNvPr id="20" name="Agrupar 19">
            <a:extLst>
              <a:ext uri="{FF2B5EF4-FFF2-40B4-BE49-F238E27FC236}">
                <a16:creationId xmlns:a16="http://schemas.microsoft.com/office/drawing/2014/main" id="{38385815-1CDF-8BB1-701C-7227E228D562}"/>
              </a:ext>
            </a:extLst>
          </p:cNvPr>
          <p:cNvGrpSpPr/>
          <p:nvPr/>
        </p:nvGrpSpPr>
        <p:grpSpPr>
          <a:xfrm>
            <a:off x="0" y="0"/>
            <a:ext cx="1891975" cy="1637655"/>
            <a:chOff x="1361069" y="241945"/>
            <a:chExt cx="1891975" cy="163765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17" name="Imagem 16" descr="Ícone&#10;&#10;Descrição gerada automaticamente">
              <a:extLst>
                <a:ext uri="{FF2B5EF4-FFF2-40B4-BE49-F238E27FC236}">
                  <a16:creationId xmlns:a16="http://schemas.microsoft.com/office/drawing/2014/main" id="{DACF1DF6-0140-F57C-B1C9-F2F277B1CC2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53956" y="579063"/>
              <a:ext cx="1299088" cy="1300537"/>
            </a:xfrm>
            <a:prstGeom prst="rect">
              <a:avLst/>
            </a:prstGeom>
          </p:spPr>
        </p:pic>
        <p:pic>
          <p:nvPicPr>
            <p:cNvPr id="19" name="Imagem 18" descr="Ícone&#10;&#10;Descrição gerada automaticamente">
              <a:extLst>
                <a:ext uri="{FF2B5EF4-FFF2-40B4-BE49-F238E27FC236}">
                  <a16:creationId xmlns:a16="http://schemas.microsoft.com/office/drawing/2014/main" id="{8ED2C299-1236-732F-3C97-AFE01D4A9FD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61069" y="241945"/>
              <a:ext cx="1090031" cy="1091246"/>
            </a:xfrm>
            <a:prstGeom prst="rect">
              <a:avLst/>
            </a:prstGeom>
          </p:spPr>
        </p:pic>
      </p:grp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B306095A-F13E-48EC-12F0-2E68276FE19E}"/>
              </a:ext>
            </a:extLst>
          </p:cNvPr>
          <p:cNvSpPr txBox="1"/>
          <p:nvPr/>
        </p:nvSpPr>
        <p:spPr>
          <a:xfrm>
            <a:off x="0" y="2959100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TÍTULO, título, título ..... (Arial 32 a 36, Negrito)</a:t>
            </a: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47B02225-0885-5F1C-BB91-D414B0B83CD4}"/>
              </a:ext>
            </a:extLst>
          </p:cNvPr>
          <p:cNvSpPr txBox="1"/>
          <p:nvPr/>
        </p:nvSpPr>
        <p:spPr>
          <a:xfrm>
            <a:off x="0" y="5447470"/>
            <a:ext cx="1219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Autor: </a:t>
            </a:r>
            <a:r>
              <a:rPr lang="pt-BR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Xxxxxxxxxx</a:t>
            </a:r>
            <a:r>
              <a:rPr lang="pt-BR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(Arial 20; Negrito – mesma configuração para Orientador e Instituição)</a:t>
            </a:r>
          </a:p>
          <a:p>
            <a:endParaRPr lang="pt-BR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Orientador: </a:t>
            </a:r>
            <a:r>
              <a:rPr lang="pt-BR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Yyyyyyyy</a:t>
            </a:r>
            <a:endParaRPr lang="pt-BR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Instituição: Departamento de Microbiologia – Universidade Estadual de Londrina – PR - Brasil</a:t>
            </a:r>
          </a:p>
        </p:txBody>
      </p:sp>
    </p:spTree>
    <p:extLst>
      <p:ext uri="{BB962C8B-B14F-4D97-AF65-F5344CB8AC3E}">
        <p14:creationId xmlns:p14="http://schemas.microsoft.com/office/powerpoint/2010/main" val="30919905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3F3C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113A1C6-575A-6BA7-962D-1152BB0DC9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Logotipo&#10;&#10;Descrição gerada automaticamente">
            <a:extLst>
              <a:ext uri="{FF2B5EF4-FFF2-40B4-BE49-F238E27FC236}">
                <a16:creationId xmlns:a16="http://schemas.microsoft.com/office/drawing/2014/main" id="{D83729AD-47EC-AEBE-FDAE-3BB319025F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56015"/>
            <a:ext cx="6096000" cy="3135085"/>
          </a:xfrm>
          <a:prstGeom prst="rect">
            <a:avLst/>
          </a:prstGeom>
        </p:spPr>
      </p:pic>
      <p:cxnSp>
        <p:nvCxnSpPr>
          <p:cNvPr id="8" name="Conector reto 7">
            <a:extLst>
              <a:ext uri="{FF2B5EF4-FFF2-40B4-BE49-F238E27FC236}">
                <a16:creationId xmlns:a16="http://schemas.microsoft.com/office/drawing/2014/main" id="{73FA9433-40DB-8B79-B9E2-560B049A4243}"/>
              </a:ext>
            </a:extLst>
          </p:cNvPr>
          <p:cNvCxnSpPr/>
          <p:nvPr/>
        </p:nvCxnSpPr>
        <p:spPr>
          <a:xfrm>
            <a:off x="6210300" y="1843315"/>
            <a:ext cx="0" cy="3312885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aixaDeTexto 8">
            <a:extLst>
              <a:ext uri="{FF2B5EF4-FFF2-40B4-BE49-F238E27FC236}">
                <a16:creationId xmlns:a16="http://schemas.microsoft.com/office/drawing/2014/main" id="{7EB62335-726F-D084-ECAB-64385402437A}"/>
              </a:ext>
            </a:extLst>
          </p:cNvPr>
          <p:cNvSpPr txBox="1"/>
          <p:nvPr/>
        </p:nvSpPr>
        <p:spPr>
          <a:xfrm>
            <a:off x="6210300" y="3069614"/>
            <a:ext cx="5981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OBRIGADO (A) !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45C0F390-6949-4CC5-24E8-76E96FD1A009}"/>
              </a:ext>
            </a:extLst>
          </p:cNvPr>
          <p:cNvSpPr/>
          <p:nvPr/>
        </p:nvSpPr>
        <p:spPr>
          <a:xfrm>
            <a:off x="0" y="5537949"/>
            <a:ext cx="12192000" cy="1054100"/>
          </a:xfrm>
          <a:prstGeom prst="rect">
            <a:avLst/>
          </a:prstGeom>
          <a:solidFill>
            <a:srgbClr val="01746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Apoio financeiro:</a:t>
            </a:r>
          </a:p>
        </p:txBody>
      </p:sp>
    </p:spTree>
    <p:extLst>
      <p:ext uri="{BB962C8B-B14F-4D97-AF65-F5344CB8AC3E}">
        <p14:creationId xmlns:p14="http://schemas.microsoft.com/office/powerpoint/2010/main" val="11312260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3E7559-5603-36E0-0315-EF87022581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Agrupar 5">
            <a:extLst>
              <a:ext uri="{FF2B5EF4-FFF2-40B4-BE49-F238E27FC236}">
                <a16:creationId xmlns:a16="http://schemas.microsoft.com/office/drawing/2014/main" id="{80208BE5-5171-4B91-C951-B763C1F150A2}"/>
              </a:ext>
            </a:extLst>
          </p:cNvPr>
          <p:cNvGrpSpPr/>
          <p:nvPr/>
        </p:nvGrpSpPr>
        <p:grpSpPr>
          <a:xfrm>
            <a:off x="-38101" y="-832283"/>
            <a:ext cx="12230101" cy="2003155"/>
            <a:chOff x="-38101" y="-832283"/>
            <a:chExt cx="12230101" cy="2003155"/>
          </a:xfrm>
        </p:grpSpPr>
        <p:sp>
          <p:nvSpPr>
            <p:cNvPr id="3" name="Fluxograma: Documento 2">
              <a:extLst>
                <a:ext uri="{FF2B5EF4-FFF2-40B4-BE49-F238E27FC236}">
                  <a16:creationId xmlns:a16="http://schemas.microsoft.com/office/drawing/2014/main" id="{991A40FD-93DE-0722-E8D8-9E38F13B74C4}"/>
                </a:ext>
              </a:extLst>
            </p:cNvPr>
            <p:cNvSpPr/>
            <p:nvPr/>
          </p:nvSpPr>
          <p:spPr>
            <a:xfrm>
              <a:off x="-38101" y="-832283"/>
              <a:ext cx="12230101" cy="2003155"/>
            </a:xfrm>
            <a:prstGeom prst="flowChartDocument">
              <a:avLst/>
            </a:prstGeom>
            <a:solidFill>
              <a:srgbClr val="003C3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pic>
          <p:nvPicPr>
            <p:cNvPr id="4" name="Imagem 3" descr="Calendário&#10;&#10;Descrição gerada automaticamente">
              <a:extLst>
                <a:ext uri="{FF2B5EF4-FFF2-40B4-BE49-F238E27FC236}">
                  <a16:creationId xmlns:a16="http://schemas.microsoft.com/office/drawing/2014/main" id="{84BA0DE1-642E-2846-C5D5-E43E0912D08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8100" y="-12700"/>
              <a:ext cx="878417" cy="1054100"/>
            </a:xfrm>
            <a:prstGeom prst="rect">
              <a:avLst/>
            </a:prstGeom>
          </p:spPr>
        </p:pic>
        <p:sp>
          <p:nvSpPr>
            <p:cNvPr id="5" name="CaixaDeTexto 4">
              <a:extLst>
                <a:ext uri="{FF2B5EF4-FFF2-40B4-BE49-F238E27FC236}">
                  <a16:creationId xmlns:a16="http://schemas.microsoft.com/office/drawing/2014/main" id="{7ED78E76-0D5F-58EE-19C8-28786E470B08}"/>
                </a:ext>
              </a:extLst>
            </p:cNvPr>
            <p:cNvSpPr txBox="1"/>
            <p:nvPr/>
          </p:nvSpPr>
          <p:spPr>
            <a:xfrm>
              <a:off x="1074820" y="221962"/>
              <a:ext cx="1111717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INTRODUÇÃO E OBJETIVOS</a:t>
              </a:r>
            </a:p>
          </p:txBody>
        </p:sp>
      </p:grp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B4A6833F-584C-7876-446E-43CFB62BE765}"/>
              </a:ext>
            </a:extLst>
          </p:cNvPr>
          <p:cNvSpPr txBox="1"/>
          <p:nvPr/>
        </p:nvSpPr>
        <p:spPr>
          <a:xfrm>
            <a:off x="1" y="1997127"/>
            <a:ext cx="12191999" cy="3648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24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A fonte utilizada na </a:t>
            </a:r>
            <a:r>
              <a:rPr lang="pt-BR" sz="24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apresentação</a:t>
            </a:r>
            <a:r>
              <a:rPr lang="pt-BR" sz="24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deve ser </a:t>
            </a:r>
            <a:r>
              <a:rPr lang="pt-BR" sz="24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Arial</a:t>
            </a:r>
            <a:r>
              <a:rPr lang="pt-BR" sz="24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, com tamanho entre </a:t>
            </a:r>
            <a:r>
              <a:rPr lang="pt-BR" sz="24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20 e 24</a:t>
            </a:r>
            <a:r>
              <a:rPr lang="pt-BR" sz="24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, alinhamento </a:t>
            </a:r>
            <a:r>
              <a:rPr lang="pt-BR" sz="24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justificado</a:t>
            </a:r>
            <a:r>
              <a:rPr lang="pt-BR" sz="24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e espaçamento </a:t>
            </a:r>
            <a:r>
              <a:rPr lang="pt-BR" sz="24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simples</a:t>
            </a:r>
            <a:r>
              <a:rPr lang="pt-BR" sz="24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pt-BR" sz="24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24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Nesta seção, é necessário explicitar de forma </a:t>
            </a:r>
            <a:r>
              <a:rPr lang="pt-BR" sz="24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breve</a:t>
            </a:r>
            <a:r>
              <a:rPr lang="pt-BR" sz="24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e </a:t>
            </a:r>
            <a:r>
              <a:rPr lang="pt-BR" sz="24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objetiva,</a:t>
            </a:r>
            <a:r>
              <a:rPr lang="pt-BR" sz="24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o contexto do caso, sua relevância clínica e científica, bem como a justificativa para sua apresentação.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pt-BR" sz="24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24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É </a:t>
            </a:r>
            <a:r>
              <a:rPr lang="pt-BR" sz="24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permitido</a:t>
            </a:r>
            <a:r>
              <a:rPr lang="pt-BR" sz="24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o uso de </a:t>
            </a:r>
            <a:r>
              <a:rPr lang="pt-BR" sz="24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imagens</a:t>
            </a:r>
            <a:r>
              <a:rPr lang="pt-BR" sz="24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para complementar a apresentação.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939300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0516FB-B449-C657-AB6F-E4987E288C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Agrupar 5">
            <a:extLst>
              <a:ext uri="{FF2B5EF4-FFF2-40B4-BE49-F238E27FC236}">
                <a16:creationId xmlns:a16="http://schemas.microsoft.com/office/drawing/2014/main" id="{773BA9DE-120B-A882-4AC1-FC4FB1D545F5}"/>
              </a:ext>
            </a:extLst>
          </p:cNvPr>
          <p:cNvGrpSpPr/>
          <p:nvPr/>
        </p:nvGrpSpPr>
        <p:grpSpPr>
          <a:xfrm>
            <a:off x="-38101" y="-832283"/>
            <a:ext cx="12230101" cy="2003155"/>
            <a:chOff x="-38101" y="-832283"/>
            <a:chExt cx="12230101" cy="2003155"/>
          </a:xfrm>
        </p:grpSpPr>
        <p:sp>
          <p:nvSpPr>
            <p:cNvPr id="3" name="Fluxograma: Documento 2">
              <a:extLst>
                <a:ext uri="{FF2B5EF4-FFF2-40B4-BE49-F238E27FC236}">
                  <a16:creationId xmlns:a16="http://schemas.microsoft.com/office/drawing/2014/main" id="{CB72465D-24CA-660A-FF80-43EC2BE22D7E}"/>
                </a:ext>
              </a:extLst>
            </p:cNvPr>
            <p:cNvSpPr/>
            <p:nvPr/>
          </p:nvSpPr>
          <p:spPr>
            <a:xfrm>
              <a:off x="-38101" y="-832283"/>
              <a:ext cx="12230101" cy="2003155"/>
            </a:xfrm>
            <a:prstGeom prst="flowChartDocument">
              <a:avLst/>
            </a:prstGeom>
            <a:solidFill>
              <a:srgbClr val="003C3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pic>
          <p:nvPicPr>
            <p:cNvPr id="4" name="Imagem 3" descr="Calendário&#10;&#10;Descrição gerada automaticamente">
              <a:extLst>
                <a:ext uri="{FF2B5EF4-FFF2-40B4-BE49-F238E27FC236}">
                  <a16:creationId xmlns:a16="http://schemas.microsoft.com/office/drawing/2014/main" id="{AADA3AE1-C784-AE9A-80A2-6874A6C6E5D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8100" y="-12700"/>
              <a:ext cx="878417" cy="1054100"/>
            </a:xfrm>
            <a:prstGeom prst="rect">
              <a:avLst/>
            </a:prstGeom>
          </p:spPr>
        </p:pic>
        <p:sp>
          <p:nvSpPr>
            <p:cNvPr id="5" name="CaixaDeTexto 4">
              <a:extLst>
                <a:ext uri="{FF2B5EF4-FFF2-40B4-BE49-F238E27FC236}">
                  <a16:creationId xmlns:a16="http://schemas.microsoft.com/office/drawing/2014/main" id="{2591B400-959D-A5CB-ED34-70D127EF274F}"/>
                </a:ext>
              </a:extLst>
            </p:cNvPr>
            <p:cNvSpPr txBox="1"/>
            <p:nvPr/>
          </p:nvSpPr>
          <p:spPr>
            <a:xfrm>
              <a:off x="1074820" y="221962"/>
              <a:ext cx="1111717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INTRODUÇÃO E OBJETIVOS</a:t>
              </a:r>
            </a:p>
          </p:txBody>
        </p:sp>
      </p:grpSp>
      <p:sp>
        <p:nvSpPr>
          <p:cNvPr id="2" name="CaixaDeTexto 1">
            <a:extLst>
              <a:ext uri="{FF2B5EF4-FFF2-40B4-BE49-F238E27FC236}">
                <a16:creationId xmlns:a16="http://schemas.microsoft.com/office/drawing/2014/main" id="{538802A8-51B7-5E16-0CA1-5E38F7535397}"/>
              </a:ext>
            </a:extLst>
          </p:cNvPr>
          <p:cNvSpPr txBox="1"/>
          <p:nvPr/>
        </p:nvSpPr>
        <p:spPr>
          <a:xfrm>
            <a:off x="1" y="1997127"/>
            <a:ext cx="12191999" cy="36353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sz="24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Para </a:t>
            </a:r>
            <a:r>
              <a:rPr lang="pt-BR" sz="24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acréscimo de um novo slide</a:t>
            </a:r>
            <a:r>
              <a:rPr lang="pt-BR" sz="24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, deve-se seguir estritamente o </a:t>
            </a:r>
            <a:r>
              <a:rPr lang="pt-BR" sz="24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modelo de apresentação disponibilizado</a:t>
            </a:r>
            <a:r>
              <a:rPr lang="pt-BR" sz="24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pt-BR" sz="24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sz="24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O </a:t>
            </a:r>
            <a:r>
              <a:rPr lang="pt-BR" sz="24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cabeçalho</a:t>
            </a:r>
            <a:r>
              <a:rPr lang="pt-BR" sz="24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, a </a:t>
            </a:r>
            <a:r>
              <a:rPr lang="pt-BR" sz="24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formatação</a:t>
            </a:r>
            <a:r>
              <a:rPr lang="pt-BR" sz="24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e o </a:t>
            </a:r>
            <a:r>
              <a:rPr lang="pt-BR" sz="24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espaçamento</a:t>
            </a:r>
            <a:r>
              <a:rPr lang="pt-BR" sz="24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devem permanecer </a:t>
            </a:r>
            <a:r>
              <a:rPr lang="pt-BR" sz="24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idênticos</a:t>
            </a:r>
            <a:r>
              <a:rPr lang="pt-BR" sz="24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ao slide original.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pt-BR" sz="24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sz="24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É permitido adicionar novos slides apenas para detalhar tópicos, desde que mantenham o </a:t>
            </a:r>
            <a:r>
              <a:rPr lang="pt-BR" sz="24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layout</a:t>
            </a:r>
            <a:r>
              <a:rPr lang="pt-BR" sz="24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padrão e respeitem as normas descritas.</a:t>
            </a:r>
          </a:p>
        </p:txBody>
      </p:sp>
    </p:spTree>
    <p:extLst>
      <p:ext uri="{BB962C8B-B14F-4D97-AF65-F5344CB8AC3E}">
        <p14:creationId xmlns:p14="http://schemas.microsoft.com/office/powerpoint/2010/main" val="9224568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03F43F-A57B-92D7-21A6-131185A5FB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r 1">
            <a:extLst>
              <a:ext uri="{FF2B5EF4-FFF2-40B4-BE49-F238E27FC236}">
                <a16:creationId xmlns:a16="http://schemas.microsoft.com/office/drawing/2014/main" id="{2338DE33-7581-CA3D-F83D-C71B9F477770}"/>
              </a:ext>
            </a:extLst>
          </p:cNvPr>
          <p:cNvGrpSpPr/>
          <p:nvPr/>
        </p:nvGrpSpPr>
        <p:grpSpPr>
          <a:xfrm>
            <a:off x="-38101" y="-833346"/>
            <a:ext cx="12230101" cy="2003155"/>
            <a:chOff x="-38101" y="-833346"/>
            <a:chExt cx="12230101" cy="2003155"/>
          </a:xfrm>
        </p:grpSpPr>
        <p:sp>
          <p:nvSpPr>
            <p:cNvPr id="3" name="Fluxograma: Documento 2">
              <a:extLst>
                <a:ext uri="{FF2B5EF4-FFF2-40B4-BE49-F238E27FC236}">
                  <a16:creationId xmlns:a16="http://schemas.microsoft.com/office/drawing/2014/main" id="{E51FFE2A-1834-5782-03E3-485DBD2ED17A}"/>
                </a:ext>
              </a:extLst>
            </p:cNvPr>
            <p:cNvSpPr/>
            <p:nvPr/>
          </p:nvSpPr>
          <p:spPr>
            <a:xfrm>
              <a:off x="-38101" y="-833346"/>
              <a:ext cx="12230101" cy="2003155"/>
            </a:xfrm>
            <a:prstGeom prst="flowChartDocument">
              <a:avLst/>
            </a:prstGeom>
            <a:solidFill>
              <a:srgbClr val="003C3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pic>
          <p:nvPicPr>
            <p:cNvPr id="4" name="Imagem 3" descr="Calendário&#10;&#10;Descrição gerada automaticamente">
              <a:extLst>
                <a:ext uri="{FF2B5EF4-FFF2-40B4-BE49-F238E27FC236}">
                  <a16:creationId xmlns:a16="http://schemas.microsoft.com/office/drawing/2014/main" id="{4E844E75-6912-7C57-1959-C9251BFD1C1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8100" y="-12700"/>
              <a:ext cx="878417" cy="1054100"/>
            </a:xfrm>
            <a:prstGeom prst="rect">
              <a:avLst/>
            </a:prstGeom>
          </p:spPr>
        </p:pic>
        <p:sp>
          <p:nvSpPr>
            <p:cNvPr id="5" name="CaixaDeTexto 4">
              <a:extLst>
                <a:ext uri="{FF2B5EF4-FFF2-40B4-BE49-F238E27FC236}">
                  <a16:creationId xmlns:a16="http://schemas.microsoft.com/office/drawing/2014/main" id="{7C908BBB-1900-913B-D6AD-B12FB373E844}"/>
                </a:ext>
              </a:extLst>
            </p:cNvPr>
            <p:cNvSpPr txBox="1"/>
            <p:nvPr/>
          </p:nvSpPr>
          <p:spPr>
            <a:xfrm>
              <a:off x="1074820" y="221962"/>
              <a:ext cx="1111717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DESCRIÇÃO DO CASO</a:t>
              </a:r>
            </a:p>
          </p:txBody>
        </p:sp>
      </p:grpSp>
      <p:sp>
        <p:nvSpPr>
          <p:cNvPr id="6" name="CaixaDeTexto 5">
            <a:extLst>
              <a:ext uri="{FF2B5EF4-FFF2-40B4-BE49-F238E27FC236}">
                <a16:creationId xmlns:a16="http://schemas.microsoft.com/office/drawing/2014/main" id="{159C41E7-7896-C83E-22C7-4F84424F100F}"/>
              </a:ext>
            </a:extLst>
          </p:cNvPr>
          <p:cNvSpPr txBox="1"/>
          <p:nvPr/>
        </p:nvSpPr>
        <p:spPr>
          <a:xfrm>
            <a:off x="1" y="1997127"/>
            <a:ext cx="12191999" cy="374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24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A fonte utilizada na </a:t>
            </a:r>
            <a:r>
              <a:rPr lang="pt-BR" sz="24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apresentação</a:t>
            </a:r>
            <a:r>
              <a:rPr lang="pt-BR" sz="24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deve ser </a:t>
            </a:r>
            <a:r>
              <a:rPr lang="pt-BR" sz="24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Arial</a:t>
            </a:r>
            <a:r>
              <a:rPr lang="pt-BR" sz="24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, com tamanho entre </a:t>
            </a:r>
            <a:r>
              <a:rPr lang="pt-BR" sz="24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20 e 24</a:t>
            </a:r>
            <a:r>
              <a:rPr lang="pt-BR" sz="24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, alinhamento </a:t>
            </a:r>
            <a:r>
              <a:rPr lang="pt-BR" sz="24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justificado</a:t>
            </a:r>
            <a:r>
              <a:rPr lang="pt-BR" sz="24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e espaçamento </a:t>
            </a:r>
            <a:r>
              <a:rPr lang="pt-BR" sz="24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simples</a:t>
            </a:r>
            <a:r>
              <a:rPr lang="pt-BR" sz="24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pt-BR" sz="24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Expor detalhadamente o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histórico clínico do paciente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, incluindo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sinais e sintomas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exames laboratoriais e de imagem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diagnóstico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evolução do quadro clínico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pt-BR" sz="24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24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É </a:t>
            </a:r>
            <a:r>
              <a:rPr lang="pt-BR" sz="24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permitido</a:t>
            </a:r>
            <a:r>
              <a:rPr lang="pt-BR" sz="24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o uso de </a:t>
            </a:r>
            <a:r>
              <a:rPr lang="pt-BR" sz="24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imagens</a:t>
            </a:r>
            <a:r>
              <a:rPr lang="pt-BR" sz="24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para complementar a apresentação.</a:t>
            </a:r>
          </a:p>
          <a:p>
            <a:pPr algn="just"/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6742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16275A-3214-6AA3-8548-A2B3C1E621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r 1">
            <a:extLst>
              <a:ext uri="{FF2B5EF4-FFF2-40B4-BE49-F238E27FC236}">
                <a16:creationId xmlns:a16="http://schemas.microsoft.com/office/drawing/2014/main" id="{BAB34682-E01E-6879-E300-093946307F78}"/>
              </a:ext>
            </a:extLst>
          </p:cNvPr>
          <p:cNvGrpSpPr/>
          <p:nvPr/>
        </p:nvGrpSpPr>
        <p:grpSpPr>
          <a:xfrm>
            <a:off x="-38101" y="-833346"/>
            <a:ext cx="12230101" cy="2003155"/>
            <a:chOff x="-38101" y="-833346"/>
            <a:chExt cx="12230101" cy="2003155"/>
          </a:xfrm>
        </p:grpSpPr>
        <p:sp>
          <p:nvSpPr>
            <p:cNvPr id="3" name="Fluxograma: Documento 2">
              <a:extLst>
                <a:ext uri="{FF2B5EF4-FFF2-40B4-BE49-F238E27FC236}">
                  <a16:creationId xmlns:a16="http://schemas.microsoft.com/office/drawing/2014/main" id="{5A630594-BB3A-87A2-5810-278B11E08AF0}"/>
                </a:ext>
              </a:extLst>
            </p:cNvPr>
            <p:cNvSpPr/>
            <p:nvPr/>
          </p:nvSpPr>
          <p:spPr>
            <a:xfrm>
              <a:off x="-38101" y="-833346"/>
              <a:ext cx="12230101" cy="2003155"/>
            </a:xfrm>
            <a:prstGeom prst="flowChartDocument">
              <a:avLst/>
            </a:prstGeom>
            <a:solidFill>
              <a:srgbClr val="003C3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pic>
          <p:nvPicPr>
            <p:cNvPr id="4" name="Imagem 3" descr="Calendário&#10;&#10;Descrição gerada automaticamente">
              <a:extLst>
                <a:ext uri="{FF2B5EF4-FFF2-40B4-BE49-F238E27FC236}">
                  <a16:creationId xmlns:a16="http://schemas.microsoft.com/office/drawing/2014/main" id="{F9EC4439-AABF-413B-4CF4-90EE7A74052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8100" y="-12700"/>
              <a:ext cx="878417" cy="1054100"/>
            </a:xfrm>
            <a:prstGeom prst="rect">
              <a:avLst/>
            </a:prstGeom>
          </p:spPr>
        </p:pic>
        <p:sp>
          <p:nvSpPr>
            <p:cNvPr id="5" name="CaixaDeTexto 4">
              <a:extLst>
                <a:ext uri="{FF2B5EF4-FFF2-40B4-BE49-F238E27FC236}">
                  <a16:creationId xmlns:a16="http://schemas.microsoft.com/office/drawing/2014/main" id="{9C49B50A-F715-77F4-98D8-B1BF60A55588}"/>
                </a:ext>
              </a:extLst>
            </p:cNvPr>
            <p:cNvSpPr txBox="1"/>
            <p:nvPr/>
          </p:nvSpPr>
          <p:spPr>
            <a:xfrm>
              <a:off x="1074820" y="221962"/>
              <a:ext cx="1111717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MATERIAIS E MÉTODOS</a:t>
              </a:r>
            </a:p>
          </p:txBody>
        </p:sp>
      </p:grpSp>
      <p:sp>
        <p:nvSpPr>
          <p:cNvPr id="6" name="CaixaDeTexto 5">
            <a:extLst>
              <a:ext uri="{FF2B5EF4-FFF2-40B4-BE49-F238E27FC236}">
                <a16:creationId xmlns:a16="http://schemas.microsoft.com/office/drawing/2014/main" id="{C0987A69-B8C2-DE27-59CF-A4A0970F9CA7}"/>
              </a:ext>
            </a:extLst>
          </p:cNvPr>
          <p:cNvSpPr txBox="1"/>
          <p:nvPr/>
        </p:nvSpPr>
        <p:spPr>
          <a:xfrm>
            <a:off x="1" y="1997127"/>
            <a:ext cx="12191999" cy="36353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sz="24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Para </a:t>
            </a:r>
            <a:r>
              <a:rPr lang="pt-BR" sz="24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acréscimo de um novo slide</a:t>
            </a:r>
            <a:r>
              <a:rPr lang="pt-BR" sz="24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, deve-se seguir estritamente o </a:t>
            </a:r>
            <a:r>
              <a:rPr lang="pt-BR" sz="24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modelo de apresentação disponibilizado</a:t>
            </a:r>
            <a:r>
              <a:rPr lang="pt-BR" sz="24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pt-BR" sz="24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sz="24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O </a:t>
            </a:r>
            <a:r>
              <a:rPr lang="pt-BR" sz="24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cabeçalho</a:t>
            </a:r>
            <a:r>
              <a:rPr lang="pt-BR" sz="24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, a </a:t>
            </a:r>
            <a:r>
              <a:rPr lang="pt-BR" sz="24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formatação</a:t>
            </a:r>
            <a:r>
              <a:rPr lang="pt-BR" sz="24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e o </a:t>
            </a:r>
            <a:r>
              <a:rPr lang="pt-BR" sz="24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espaçamento</a:t>
            </a:r>
            <a:r>
              <a:rPr lang="pt-BR" sz="24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devem permanecer </a:t>
            </a:r>
            <a:r>
              <a:rPr lang="pt-BR" sz="24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idênticos</a:t>
            </a:r>
            <a:r>
              <a:rPr lang="pt-BR" sz="24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ao slide original.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pt-BR" sz="24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sz="24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É permitido adicionar novos slides apenas para detalhar tópicos, desde que mantenham o </a:t>
            </a:r>
            <a:r>
              <a:rPr lang="pt-BR" sz="24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layout</a:t>
            </a:r>
            <a:r>
              <a:rPr lang="pt-BR" sz="24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padrão e respeitem as normas descritas.</a:t>
            </a:r>
          </a:p>
        </p:txBody>
      </p:sp>
    </p:spTree>
    <p:extLst>
      <p:ext uri="{BB962C8B-B14F-4D97-AF65-F5344CB8AC3E}">
        <p14:creationId xmlns:p14="http://schemas.microsoft.com/office/powerpoint/2010/main" val="33431575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39D2BB-1BBF-4F04-3F70-8638D13FCA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r 1">
            <a:extLst>
              <a:ext uri="{FF2B5EF4-FFF2-40B4-BE49-F238E27FC236}">
                <a16:creationId xmlns:a16="http://schemas.microsoft.com/office/drawing/2014/main" id="{4E314F66-A68E-2A10-AA37-D74CD64A48E8}"/>
              </a:ext>
            </a:extLst>
          </p:cNvPr>
          <p:cNvGrpSpPr/>
          <p:nvPr/>
        </p:nvGrpSpPr>
        <p:grpSpPr>
          <a:xfrm>
            <a:off x="-38101" y="-833334"/>
            <a:ext cx="12230101" cy="2003155"/>
            <a:chOff x="-38101" y="-833334"/>
            <a:chExt cx="12230101" cy="2003155"/>
          </a:xfrm>
        </p:grpSpPr>
        <p:sp>
          <p:nvSpPr>
            <p:cNvPr id="3" name="Fluxograma: Documento 2">
              <a:extLst>
                <a:ext uri="{FF2B5EF4-FFF2-40B4-BE49-F238E27FC236}">
                  <a16:creationId xmlns:a16="http://schemas.microsoft.com/office/drawing/2014/main" id="{8889E41C-D0E6-4783-34EA-5FB1E4DDAB85}"/>
                </a:ext>
              </a:extLst>
            </p:cNvPr>
            <p:cNvSpPr/>
            <p:nvPr/>
          </p:nvSpPr>
          <p:spPr>
            <a:xfrm>
              <a:off x="-38101" y="-833334"/>
              <a:ext cx="12230101" cy="2003155"/>
            </a:xfrm>
            <a:prstGeom prst="flowChartDocument">
              <a:avLst/>
            </a:prstGeom>
            <a:solidFill>
              <a:srgbClr val="003C3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pic>
          <p:nvPicPr>
            <p:cNvPr id="4" name="Imagem 3" descr="Calendário&#10;&#10;Descrição gerada automaticamente">
              <a:extLst>
                <a:ext uri="{FF2B5EF4-FFF2-40B4-BE49-F238E27FC236}">
                  <a16:creationId xmlns:a16="http://schemas.microsoft.com/office/drawing/2014/main" id="{913FC2CE-BB00-C20F-D7EA-FFC60058598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8100" y="-12700"/>
              <a:ext cx="878417" cy="1054100"/>
            </a:xfrm>
            <a:prstGeom prst="rect">
              <a:avLst/>
            </a:prstGeom>
          </p:spPr>
        </p:pic>
        <p:sp>
          <p:nvSpPr>
            <p:cNvPr id="5" name="CaixaDeTexto 4">
              <a:extLst>
                <a:ext uri="{FF2B5EF4-FFF2-40B4-BE49-F238E27FC236}">
                  <a16:creationId xmlns:a16="http://schemas.microsoft.com/office/drawing/2014/main" id="{937FA062-5FCD-FF9A-7332-F219D8E4E6FB}"/>
                </a:ext>
              </a:extLst>
            </p:cNvPr>
            <p:cNvSpPr txBox="1"/>
            <p:nvPr/>
          </p:nvSpPr>
          <p:spPr>
            <a:xfrm>
              <a:off x="1074820" y="221962"/>
              <a:ext cx="1111717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DISCUSSÃO</a:t>
              </a:r>
            </a:p>
          </p:txBody>
        </p:sp>
      </p:grpSp>
      <p:sp>
        <p:nvSpPr>
          <p:cNvPr id="6" name="CaixaDeTexto 5">
            <a:extLst>
              <a:ext uri="{FF2B5EF4-FFF2-40B4-BE49-F238E27FC236}">
                <a16:creationId xmlns:a16="http://schemas.microsoft.com/office/drawing/2014/main" id="{5DEE9943-BB25-513F-E8BB-302AA2465E53}"/>
              </a:ext>
            </a:extLst>
          </p:cNvPr>
          <p:cNvSpPr txBox="1"/>
          <p:nvPr/>
        </p:nvSpPr>
        <p:spPr>
          <a:xfrm>
            <a:off x="1" y="1997127"/>
            <a:ext cx="12191999" cy="36123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24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A fonte utilizada na </a:t>
            </a:r>
            <a:r>
              <a:rPr lang="pt-BR" sz="24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apresentação</a:t>
            </a:r>
            <a:r>
              <a:rPr lang="pt-BR" sz="24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deve ser </a:t>
            </a:r>
            <a:r>
              <a:rPr lang="pt-BR" sz="24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Arial</a:t>
            </a:r>
            <a:r>
              <a:rPr lang="pt-BR" sz="24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, com tamanho entre </a:t>
            </a:r>
            <a:r>
              <a:rPr lang="pt-BR" sz="24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20 e 24</a:t>
            </a:r>
            <a:r>
              <a:rPr lang="pt-BR" sz="24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, alinhamento </a:t>
            </a:r>
            <a:r>
              <a:rPr lang="pt-BR" sz="24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justificado</a:t>
            </a:r>
            <a:r>
              <a:rPr lang="pt-BR" sz="24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e espaçamento </a:t>
            </a:r>
            <a:r>
              <a:rPr lang="pt-BR" sz="24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simples</a:t>
            </a:r>
            <a:r>
              <a:rPr lang="pt-BR" sz="24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pt-BR" sz="24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Comparar o caso com a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literatura existente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, destacando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aspectos relevantes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desafios diagnósticos e terapêuticos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, além da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importância para a área de estudo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t-BR" sz="24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24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24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É </a:t>
            </a:r>
            <a:r>
              <a:rPr lang="pt-BR" sz="24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permitido</a:t>
            </a:r>
            <a:r>
              <a:rPr lang="pt-BR" sz="24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o uso de </a:t>
            </a:r>
            <a:r>
              <a:rPr lang="pt-BR" sz="24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imagens</a:t>
            </a:r>
            <a:r>
              <a:rPr lang="pt-BR" sz="24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para complementar a apresentação.</a:t>
            </a:r>
          </a:p>
          <a:p>
            <a:pPr algn="just"/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11782403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8A9FB6-B604-801E-9B36-8C652CE102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r 1">
            <a:extLst>
              <a:ext uri="{FF2B5EF4-FFF2-40B4-BE49-F238E27FC236}">
                <a16:creationId xmlns:a16="http://schemas.microsoft.com/office/drawing/2014/main" id="{A0723DB9-4C90-4B28-7180-A8F314DCB4F4}"/>
              </a:ext>
            </a:extLst>
          </p:cNvPr>
          <p:cNvGrpSpPr/>
          <p:nvPr/>
        </p:nvGrpSpPr>
        <p:grpSpPr>
          <a:xfrm>
            <a:off x="-38101" y="-833334"/>
            <a:ext cx="12230101" cy="2003155"/>
            <a:chOff x="-38101" y="-833334"/>
            <a:chExt cx="12230101" cy="2003155"/>
          </a:xfrm>
        </p:grpSpPr>
        <p:sp>
          <p:nvSpPr>
            <p:cNvPr id="3" name="Fluxograma: Documento 2">
              <a:extLst>
                <a:ext uri="{FF2B5EF4-FFF2-40B4-BE49-F238E27FC236}">
                  <a16:creationId xmlns:a16="http://schemas.microsoft.com/office/drawing/2014/main" id="{83C47800-E033-E896-4BBA-0B63AF3A08F5}"/>
                </a:ext>
              </a:extLst>
            </p:cNvPr>
            <p:cNvSpPr/>
            <p:nvPr/>
          </p:nvSpPr>
          <p:spPr>
            <a:xfrm>
              <a:off x="-38101" y="-833334"/>
              <a:ext cx="12230101" cy="2003155"/>
            </a:xfrm>
            <a:prstGeom prst="flowChartDocument">
              <a:avLst/>
            </a:prstGeom>
            <a:solidFill>
              <a:srgbClr val="003C3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pic>
          <p:nvPicPr>
            <p:cNvPr id="4" name="Imagem 3" descr="Calendário&#10;&#10;Descrição gerada automaticamente">
              <a:extLst>
                <a:ext uri="{FF2B5EF4-FFF2-40B4-BE49-F238E27FC236}">
                  <a16:creationId xmlns:a16="http://schemas.microsoft.com/office/drawing/2014/main" id="{CA3FF8F1-5C3D-E696-F710-84B8B427D5F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8100" y="-12700"/>
              <a:ext cx="878417" cy="1054100"/>
            </a:xfrm>
            <a:prstGeom prst="rect">
              <a:avLst/>
            </a:prstGeom>
          </p:spPr>
        </p:pic>
        <p:sp>
          <p:nvSpPr>
            <p:cNvPr id="5" name="CaixaDeTexto 4">
              <a:extLst>
                <a:ext uri="{FF2B5EF4-FFF2-40B4-BE49-F238E27FC236}">
                  <a16:creationId xmlns:a16="http://schemas.microsoft.com/office/drawing/2014/main" id="{C2E92204-A1B3-4AEA-904C-509F5D3293E0}"/>
                </a:ext>
              </a:extLst>
            </p:cNvPr>
            <p:cNvSpPr txBox="1"/>
            <p:nvPr/>
          </p:nvSpPr>
          <p:spPr>
            <a:xfrm>
              <a:off x="1074820" y="221962"/>
              <a:ext cx="1111717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RESULTADOS E DISCUSSÃO</a:t>
              </a:r>
            </a:p>
          </p:txBody>
        </p:sp>
      </p:grpSp>
      <p:sp>
        <p:nvSpPr>
          <p:cNvPr id="6" name="CaixaDeTexto 5">
            <a:extLst>
              <a:ext uri="{FF2B5EF4-FFF2-40B4-BE49-F238E27FC236}">
                <a16:creationId xmlns:a16="http://schemas.microsoft.com/office/drawing/2014/main" id="{E86406BD-F538-9753-90D9-DDA16431B17C}"/>
              </a:ext>
            </a:extLst>
          </p:cNvPr>
          <p:cNvSpPr txBox="1"/>
          <p:nvPr/>
        </p:nvSpPr>
        <p:spPr>
          <a:xfrm>
            <a:off x="1" y="1997127"/>
            <a:ext cx="12191999" cy="36353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sz="24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Para </a:t>
            </a:r>
            <a:r>
              <a:rPr lang="pt-BR" sz="24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acréscimo de um novo slide</a:t>
            </a:r>
            <a:r>
              <a:rPr lang="pt-BR" sz="24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, deve-se seguir estritamente o </a:t>
            </a:r>
            <a:r>
              <a:rPr lang="pt-BR" sz="24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modelo de apresentação disponibilizado</a:t>
            </a:r>
            <a:r>
              <a:rPr lang="pt-BR" sz="24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pt-BR" sz="24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sz="24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O </a:t>
            </a:r>
            <a:r>
              <a:rPr lang="pt-BR" sz="24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cabeçalho</a:t>
            </a:r>
            <a:r>
              <a:rPr lang="pt-BR" sz="24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, a </a:t>
            </a:r>
            <a:r>
              <a:rPr lang="pt-BR" sz="24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formatação</a:t>
            </a:r>
            <a:r>
              <a:rPr lang="pt-BR" sz="24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e o </a:t>
            </a:r>
            <a:r>
              <a:rPr lang="pt-BR" sz="24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espaçamento</a:t>
            </a:r>
            <a:r>
              <a:rPr lang="pt-BR" sz="24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devem permanecer </a:t>
            </a:r>
            <a:r>
              <a:rPr lang="pt-BR" sz="24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idênticos</a:t>
            </a:r>
            <a:r>
              <a:rPr lang="pt-BR" sz="24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ao slide original.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pt-BR" sz="24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sz="24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É permitido adicionar novos slides apenas para detalhar tópicos, desde que mantenham o </a:t>
            </a:r>
            <a:r>
              <a:rPr lang="pt-BR" sz="24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layout</a:t>
            </a:r>
            <a:r>
              <a:rPr lang="pt-BR" sz="24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padrão e respeitem as normas descritas.</a:t>
            </a:r>
          </a:p>
        </p:txBody>
      </p:sp>
    </p:spTree>
    <p:extLst>
      <p:ext uri="{BB962C8B-B14F-4D97-AF65-F5344CB8AC3E}">
        <p14:creationId xmlns:p14="http://schemas.microsoft.com/office/powerpoint/2010/main" val="35080333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109F3E-2049-827F-8C83-F4398AB2FA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r 1">
            <a:extLst>
              <a:ext uri="{FF2B5EF4-FFF2-40B4-BE49-F238E27FC236}">
                <a16:creationId xmlns:a16="http://schemas.microsoft.com/office/drawing/2014/main" id="{379F3224-A356-3955-BE3A-4E2303B4C864}"/>
              </a:ext>
            </a:extLst>
          </p:cNvPr>
          <p:cNvGrpSpPr/>
          <p:nvPr/>
        </p:nvGrpSpPr>
        <p:grpSpPr>
          <a:xfrm>
            <a:off x="-38101" y="-833341"/>
            <a:ext cx="12230101" cy="2003155"/>
            <a:chOff x="-38101" y="-833341"/>
            <a:chExt cx="12230101" cy="2003155"/>
          </a:xfrm>
        </p:grpSpPr>
        <p:sp>
          <p:nvSpPr>
            <p:cNvPr id="3" name="Fluxograma: Documento 2">
              <a:extLst>
                <a:ext uri="{FF2B5EF4-FFF2-40B4-BE49-F238E27FC236}">
                  <a16:creationId xmlns:a16="http://schemas.microsoft.com/office/drawing/2014/main" id="{101322DD-EEA3-4CD3-2B12-E316A8B32E6E}"/>
                </a:ext>
              </a:extLst>
            </p:cNvPr>
            <p:cNvSpPr/>
            <p:nvPr/>
          </p:nvSpPr>
          <p:spPr>
            <a:xfrm>
              <a:off x="-38101" y="-833341"/>
              <a:ext cx="12230101" cy="2003155"/>
            </a:xfrm>
            <a:prstGeom prst="flowChartDocument">
              <a:avLst/>
            </a:prstGeom>
            <a:solidFill>
              <a:srgbClr val="003C3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pic>
          <p:nvPicPr>
            <p:cNvPr id="4" name="Imagem 3" descr="Calendário&#10;&#10;Descrição gerada automaticamente">
              <a:extLst>
                <a:ext uri="{FF2B5EF4-FFF2-40B4-BE49-F238E27FC236}">
                  <a16:creationId xmlns:a16="http://schemas.microsoft.com/office/drawing/2014/main" id="{370B7AA8-D611-2115-DAEF-5D40319363F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8100" y="-12700"/>
              <a:ext cx="878417" cy="1054100"/>
            </a:xfrm>
            <a:prstGeom prst="rect">
              <a:avLst/>
            </a:prstGeom>
          </p:spPr>
        </p:pic>
        <p:sp>
          <p:nvSpPr>
            <p:cNvPr id="5" name="CaixaDeTexto 4">
              <a:extLst>
                <a:ext uri="{FF2B5EF4-FFF2-40B4-BE49-F238E27FC236}">
                  <a16:creationId xmlns:a16="http://schemas.microsoft.com/office/drawing/2014/main" id="{B2E9DA03-5881-62CB-2385-9A8F0FD5DA52}"/>
                </a:ext>
              </a:extLst>
            </p:cNvPr>
            <p:cNvSpPr txBox="1"/>
            <p:nvPr/>
          </p:nvSpPr>
          <p:spPr>
            <a:xfrm>
              <a:off x="1074820" y="221962"/>
              <a:ext cx="1111717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CONCLUSÃO</a:t>
              </a:r>
            </a:p>
          </p:txBody>
        </p:sp>
      </p:grpSp>
      <p:sp>
        <p:nvSpPr>
          <p:cNvPr id="6" name="CaixaDeTexto 5">
            <a:extLst>
              <a:ext uri="{FF2B5EF4-FFF2-40B4-BE49-F238E27FC236}">
                <a16:creationId xmlns:a16="http://schemas.microsoft.com/office/drawing/2014/main" id="{5D78D855-FE62-48FC-3F98-CBC2E102089E}"/>
              </a:ext>
            </a:extLst>
          </p:cNvPr>
          <p:cNvSpPr txBox="1"/>
          <p:nvPr/>
        </p:nvSpPr>
        <p:spPr>
          <a:xfrm>
            <a:off x="1" y="1997127"/>
            <a:ext cx="12191999" cy="3648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24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A fonte utilizada na </a:t>
            </a:r>
            <a:r>
              <a:rPr lang="pt-BR" sz="24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apresentação</a:t>
            </a:r>
            <a:r>
              <a:rPr lang="pt-BR" sz="24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deve ser </a:t>
            </a:r>
            <a:r>
              <a:rPr lang="pt-BR" sz="24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Arial</a:t>
            </a:r>
            <a:r>
              <a:rPr lang="pt-BR" sz="24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, com tamanho entre </a:t>
            </a:r>
            <a:r>
              <a:rPr lang="pt-BR" sz="24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20 e 24</a:t>
            </a:r>
            <a:r>
              <a:rPr lang="pt-BR" sz="24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, alinhamento </a:t>
            </a:r>
            <a:r>
              <a:rPr lang="pt-BR" sz="24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justificado</a:t>
            </a:r>
            <a:r>
              <a:rPr lang="pt-BR" sz="24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e espaçamento </a:t>
            </a:r>
            <a:r>
              <a:rPr lang="pt-BR" sz="24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simples</a:t>
            </a:r>
            <a:r>
              <a:rPr lang="pt-BR" sz="24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pt-BR" sz="24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2400" b="1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Descreva</a:t>
            </a:r>
            <a:r>
              <a:rPr lang="pt-BR" sz="24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a(s) principal(is) </a:t>
            </a:r>
            <a:r>
              <a:rPr lang="pt-BR" sz="2400" b="1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conclusão(</a:t>
            </a:r>
            <a:r>
              <a:rPr lang="pt-BR" sz="2400" b="1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ões</a:t>
            </a:r>
            <a:r>
              <a:rPr lang="pt-BR" sz="2400" b="1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)</a:t>
            </a:r>
            <a:r>
              <a:rPr lang="pt-BR" sz="24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obtidas a partir dos </a:t>
            </a:r>
            <a:r>
              <a:rPr lang="pt-BR" sz="2400" b="1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dados</a:t>
            </a:r>
            <a:r>
              <a:rPr lang="pt-BR" sz="24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e das </a:t>
            </a:r>
            <a:r>
              <a:rPr lang="pt-BR" sz="2400" b="1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análises</a:t>
            </a:r>
            <a:r>
              <a:rPr lang="pt-BR" sz="24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realizadas sobre eles, destacando as implicações e resultados relevantes</a:t>
            </a:r>
            <a:r>
              <a:rPr lang="pt-BR" sz="2400" dirty="0">
                <a:solidFill>
                  <a:srgbClr val="000000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pt-BR" sz="24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24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É </a:t>
            </a:r>
            <a:r>
              <a:rPr lang="pt-BR" sz="24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permitido</a:t>
            </a:r>
            <a:r>
              <a:rPr lang="pt-BR" sz="24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o uso de </a:t>
            </a:r>
            <a:r>
              <a:rPr lang="pt-BR" sz="24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imagens</a:t>
            </a:r>
            <a:r>
              <a:rPr lang="pt-BR" sz="24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para complementar a apresentação.</a:t>
            </a:r>
          </a:p>
          <a:p>
            <a:pPr algn="just"/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75943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8AD367-53B5-2820-8CC9-80F03AA414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r 1">
            <a:extLst>
              <a:ext uri="{FF2B5EF4-FFF2-40B4-BE49-F238E27FC236}">
                <a16:creationId xmlns:a16="http://schemas.microsoft.com/office/drawing/2014/main" id="{154E8771-90DF-27DA-6F99-09A63FAB1EE5}"/>
              </a:ext>
            </a:extLst>
          </p:cNvPr>
          <p:cNvGrpSpPr/>
          <p:nvPr/>
        </p:nvGrpSpPr>
        <p:grpSpPr>
          <a:xfrm>
            <a:off x="-38101" y="-833338"/>
            <a:ext cx="12230101" cy="2003155"/>
            <a:chOff x="-38101" y="-833338"/>
            <a:chExt cx="12230101" cy="2003155"/>
          </a:xfrm>
        </p:grpSpPr>
        <p:sp>
          <p:nvSpPr>
            <p:cNvPr id="3" name="Fluxograma: Documento 2">
              <a:extLst>
                <a:ext uri="{FF2B5EF4-FFF2-40B4-BE49-F238E27FC236}">
                  <a16:creationId xmlns:a16="http://schemas.microsoft.com/office/drawing/2014/main" id="{C67BD8A5-3D9A-654D-1031-8B2BF55DC638}"/>
                </a:ext>
              </a:extLst>
            </p:cNvPr>
            <p:cNvSpPr/>
            <p:nvPr/>
          </p:nvSpPr>
          <p:spPr>
            <a:xfrm>
              <a:off x="-38101" y="-833338"/>
              <a:ext cx="12230101" cy="2003155"/>
            </a:xfrm>
            <a:prstGeom prst="flowChartDocument">
              <a:avLst/>
            </a:prstGeom>
            <a:solidFill>
              <a:srgbClr val="003C3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pic>
          <p:nvPicPr>
            <p:cNvPr id="4" name="Imagem 3" descr="Calendário&#10;&#10;Descrição gerada automaticamente">
              <a:extLst>
                <a:ext uri="{FF2B5EF4-FFF2-40B4-BE49-F238E27FC236}">
                  <a16:creationId xmlns:a16="http://schemas.microsoft.com/office/drawing/2014/main" id="{9D47E870-981D-9922-D469-E5A75D7BD4E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8100" y="-12700"/>
              <a:ext cx="878417" cy="1054100"/>
            </a:xfrm>
            <a:prstGeom prst="rect">
              <a:avLst/>
            </a:prstGeom>
          </p:spPr>
        </p:pic>
        <p:sp>
          <p:nvSpPr>
            <p:cNvPr id="5" name="CaixaDeTexto 4">
              <a:extLst>
                <a:ext uri="{FF2B5EF4-FFF2-40B4-BE49-F238E27FC236}">
                  <a16:creationId xmlns:a16="http://schemas.microsoft.com/office/drawing/2014/main" id="{F7FFAE46-82AD-7DBD-0C38-D6C5C26BE0D1}"/>
                </a:ext>
              </a:extLst>
            </p:cNvPr>
            <p:cNvSpPr txBox="1"/>
            <p:nvPr/>
          </p:nvSpPr>
          <p:spPr>
            <a:xfrm>
              <a:off x="1074820" y="221962"/>
              <a:ext cx="1111717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REFERÊNCIAS</a:t>
              </a:r>
            </a:p>
          </p:txBody>
        </p:sp>
      </p:grpSp>
      <p:sp>
        <p:nvSpPr>
          <p:cNvPr id="6" name="CaixaDeTexto 5">
            <a:extLst>
              <a:ext uri="{FF2B5EF4-FFF2-40B4-BE49-F238E27FC236}">
                <a16:creationId xmlns:a16="http://schemas.microsoft.com/office/drawing/2014/main" id="{627DA8E4-7E80-C6AB-3D27-C390E1867CC9}"/>
              </a:ext>
            </a:extLst>
          </p:cNvPr>
          <p:cNvSpPr txBox="1"/>
          <p:nvPr/>
        </p:nvSpPr>
        <p:spPr>
          <a:xfrm>
            <a:off x="1" y="2338089"/>
            <a:ext cx="12191999" cy="26550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24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A fonte utilizada na </a:t>
            </a:r>
            <a:r>
              <a:rPr lang="pt-BR" sz="24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apresentação</a:t>
            </a:r>
            <a:r>
              <a:rPr lang="pt-BR" sz="24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deve ser </a:t>
            </a:r>
            <a:r>
              <a:rPr lang="pt-BR" sz="24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Arial</a:t>
            </a:r>
            <a:r>
              <a:rPr lang="pt-BR" sz="24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, com tamanho entre </a:t>
            </a:r>
            <a:r>
              <a:rPr lang="pt-BR" sz="24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20 e 24</a:t>
            </a:r>
            <a:r>
              <a:rPr lang="pt-BR" sz="24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, alinhamento </a:t>
            </a:r>
            <a:r>
              <a:rPr lang="pt-BR" sz="24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justificado</a:t>
            </a:r>
            <a:r>
              <a:rPr lang="pt-BR" sz="24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e espaçamento </a:t>
            </a:r>
            <a:r>
              <a:rPr lang="pt-BR" sz="24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simples</a:t>
            </a:r>
            <a:r>
              <a:rPr lang="pt-BR" sz="24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pt-BR" sz="24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24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Referências</a:t>
            </a:r>
            <a:r>
              <a:rPr lang="pt-BR" sz="24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utilizadas no trabalho devem ser apresentadas conforme as normas de citação e formatação </a:t>
            </a:r>
            <a:r>
              <a:rPr lang="pt-BR" sz="24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ABNT</a:t>
            </a:r>
            <a:r>
              <a:rPr lang="pt-BR" sz="24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, listando todas as fontes consultadas durante a elaboração do estudo.</a:t>
            </a:r>
          </a:p>
        </p:txBody>
      </p:sp>
    </p:spTree>
    <p:extLst>
      <p:ext uri="{BB962C8B-B14F-4D97-AF65-F5344CB8AC3E}">
        <p14:creationId xmlns:p14="http://schemas.microsoft.com/office/powerpoint/2010/main" val="262641832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530</Words>
  <Application>Microsoft Office PowerPoint</Application>
  <PresentationFormat>Widescreen</PresentationFormat>
  <Paragraphs>55</Paragraphs>
  <Slides>10</Slides>
  <Notes>2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4" baseType="lpstr">
      <vt:lpstr>Aptos</vt:lpstr>
      <vt:lpstr>Aptos Display</vt:lpstr>
      <vt:lpstr>Arial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Andr� Luiz Dyna</dc:creator>
  <cp:lastModifiedBy>Andr� Luiz Dyna</cp:lastModifiedBy>
  <cp:revision>5</cp:revision>
  <dcterms:created xsi:type="dcterms:W3CDTF">2024-11-12T12:21:54Z</dcterms:created>
  <dcterms:modified xsi:type="dcterms:W3CDTF">2025-02-27T13:15:16Z</dcterms:modified>
</cp:coreProperties>
</file>